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  <p:embeddedFont>
      <p:font typeface="DM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46" Type="http://schemas.openxmlformats.org/officeDocument/2006/relationships/font" Target="fonts/DMSans-bold.fntdata"/><Relationship Id="rId23" Type="http://schemas.openxmlformats.org/officeDocument/2006/relationships/slide" Target="slides/slide18.xml"/><Relationship Id="rId45" Type="http://schemas.openxmlformats.org/officeDocument/2006/relationships/font" Target="fonts/DM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DM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DM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edad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"¿Cuál es tu edad?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edad &lt;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print 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"Eres menor de edad."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"Eres mayor de edad."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nombre =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"¿Cómo te llamas?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preferencia = 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"¿Cuál es tu preferencia (M o C)?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genero ==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nombre &lt;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"m"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grupo =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grupo =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"B"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nombre &gt; 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bfd96587f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1bfd96587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bfd96587f_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1bfd96587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bfd96587f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1bfd96587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bfd96587f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1bfd96587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bfd96587f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1bfd96587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total=0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numero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"Ingresa un número: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numero !=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total+=numero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numero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"Ingresa un número: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bfd96587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bfd96587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bfd96587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bfd96587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bfd96587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bfd96587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itera del 4 al 0 es decir de manera decreciente: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 es el resultado del código: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bucle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bucle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bucle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bucle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bfd96587f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1bfd96587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Se listan los nros del -2 al 10. 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Este es el resultado de la ejecucion del codigo: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-2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-1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F"/>
                </a:highlight>
              </a:rPr>
              <a:t>c vale 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bfd96587f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1bfd96587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1bfd96587f_0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1bfd96587f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total=0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numero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"Ingresa un número: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numero != </a:t>
            </a:r>
            <a:r>
              <a:rPr lang="es-419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total+=numero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numero = int(</a:t>
            </a:r>
            <a:r>
              <a:rPr lang="es-419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"Ingresa un número: "</a:t>
            </a:r>
            <a:r>
              <a:rPr lang="es-419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bfd96587f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1bfd96587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f4a3817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f4a3817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7026f37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7026f37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7026f377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7026f377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2">
  <p:cSld name="SECTION_HEADER_1_1_1_1_1_1_1_1_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0" name="Google Shape;70;p20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" name="Google Shape;72;p2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8" name="Google Shape;88;p23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9" name="Google Shape;8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6" name="Google Shape;96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1">
  <p:cSld name="SECTION_HEADER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hyperlink" Target="https://colab.research.google.com/drive/10tzHqKm0UiSacoGm2JTkRQ_5nbB9SbYh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file/d/1f_hUwYx8sqKics0bLc5-fod0PvUvtoO1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file/d/1f_hUwYx8sqKics0bLc5-fod0PvUvtoO1/view?usp=sharing" TargetMode="External"/><Relationship Id="rId5" Type="http://schemas.openxmlformats.org/officeDocument/2006/relationships/hyperlink" Target="https://drive.google.com/file/d/1f_hUwYx8sqKics0bLc5-fod0PvUvtoO1/view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hyperlink" Target="https://www.letras.com/manu-chao/735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hyperlink" Target="https://colab.research.google.com/drive/1ftSlJuTcJYAqDo9F2631CMj4mTYMZa-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Control de Flujo en Python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2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4 - Clase práctica en vivo</a:t>
            </a:r>
            <a:endParaRPr b="1"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/>
        </p:nvSpPr>
        <p:spPr>
          <a:xfrm>
            <a:off x="1461300" y="9955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highlight>
                  <a:srgbClr val="FFFFFE"/>
                </a:highlight>
                <a:latin typeface="DM Sans"/>
                <a:ea typeface="DM Sans"/>
                <a:cs typeface="DM Sans"/>
                <a:sym typeface="DM Sans"/>
              </a:rPr>
              <a:t>Generaciones digitales</a:t>
            </a:r>
            <a:endParaRPr b="1" i="0" sz="4000" u="none" cap="none" strike="noStrike">
              <a:solidFill>
                <a:schemeClr val="dk1"/>
              </a:solidFill>
              <a:highlight>
                <a:srgbClr val="FFFFFE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518" y="1086406"/>
            <a:ext cx="6316980" cy="350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19" name="Google Shape;219;p3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" name="Google Shape;220;p3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39"/>
          <p:cNvSpPr txBox="1"/>
          <p:nvPr/>
        </p:nvSpPr>
        <p:spPr>
          <a:xfrm>
            <a:off x="987300" y="408535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987300" y="3428897"/>
            <a:ext cx="7169400" cy="49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Aprobación de Crédito bancario</a:t>
            </a:r>
            <a:endParaRPr/>
          </a:p>
        </p:txBody>
      </p:sp>
      <p:sp>
        <p:nvSpPr>
          <p:cNvPr id="223" name="Google Shape;223;p3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Crédito Bancario</a:t>
            </a:r>
            <a:endParaRPr b="1" i="0" sz="4000" u="none" cap="none" strike="noStrike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870" y="0"/>
            <a:ext cx="342313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40"/>
          <p:cNvGrpSpPr/>
          <p:nvPr/>
        </p:nvGrpSpPr>
        <p:grpSpPr>
          <a:xfrm>
            <a:off x="551833" y="140637"/>
            <a:ext cx="431074" cy="431074"/>
            <a:chOff x="974706" y="2467173"/>
            <a:chExt cx="738900" cy="738900"/>
          </a:xfrm>
        </p:grpSpPr>
        <p:sp>
          <p:nvSpPr>
            <p:cNvPr id="230" name="Google Shape;230;p4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" name="Google Shape;231;p4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40"/>
          <p:cNvSpPr txBox="1"/>
          <p:nvPr/>
        </p:nvSpPr>
        <p:spPr>
          <a:xfrm>
            <a:off x="470970" y="655197"/>
            <a:ext cx="49872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Aprobación de Crédito bancario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 txBox="1"/>
          <p:nvPr/>
        </p:nvSpPr>
        <p:spPr>
          <a:xfrm>
            <a:off x="561889" y="1856221"/>
            <a:ext cx="4987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aprobar un crédito, el cliente debe ser mayor de edad. Además, debe tener una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antigüedad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el sistema financiero de mínimo 3 años y un ingreso mayor a 2500 dólares.  En caso no tenga la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antigüedad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suficiente, su ingreso mensual debe ser como mínimo 4000 dólares. Si no cumple ninguna de las condiciones, no se aprueba el crédito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iniciales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edad = 15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antigüedad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= 10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✔"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ingreso = 1500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1025036" y="14061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41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41" name="Google Shape;241;p4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2" name="Google Shape;242;p4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41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Marvel </a:t>
            </a: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vs.</a:t>
            </a: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CapCom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4" name="Google Shape;244;p41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 rotWithShape="1">
          <a:blip r:embed="rId3">
            <a:alphaModFix/>
          </a:blip>
          <a:srcRect b="0" l="58641" r="0" t="0"/>
          <a:stretch/>
        </p:blipFill>
        <p:spPr>
          <a:xfrm>
            <a:off x="5952300" y="0"/>
            <a:ext cx="31917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42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51" name="Google Shape;251;p4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42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42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Marvel </a:t>
            </a: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vs.</a:t>
            </a: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CapCom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/>
        </p:nvSpPr>
        <p:spPr>
          <a:xfrm>
            <a:off x="549525" y="1872738"/>
            <a:ext cx="49872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curso se ha dividido en dos grupos diferentes: A y B de acuerdo al nombre y a una preferencia (Marvel o Capcom). El grupo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está formado por fans de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Marvel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un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anterior a la M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los fans de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Capcom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 un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nombre posterior a la N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el grupo </a:t>
            </a: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 por el resto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Escribir un programa que pregunte al usuario su nombre y preferencia, y muestre por pantalla el grupo que le corresponde.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Ej.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¿Cómo te llamas?  Alan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¿Cuál es tu preferencia (M o C)?  C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Tu grupo es B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preguntarle al usuario, recuerda usar input.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473350" y="46413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419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Ejemplo: </a:t>
            </a:r>
            <a:r>
              <a:rPr b="0" i="0" lang="es-419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Desafío</a:t>
            </a:r>
            <a:endParaRPr b="0" i="1" sz="12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3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iterativas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>
            <a:off x="457350" y="1439575"/>
            <a:ext cx="7169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Tenemos una base de datos enorme y queremos encontrar un dato en especial para consultar.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Como </a:t>
            </a:r>
            <a:r>
              <a:rPr b="1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 existe una forma mágica</a:t>
            </a: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para encontrar el dato directamente, el programa deberá recorrer los datos uno a uno y compararlos hasta dar con el que buscamos iterando o repitiendo el mismo proceso desde el inicio comparando a ver si es el que queremos o no,</a:t>
            </a:r>
            <a:r>
              <a:rPr b="1" i="0" lang="es-419" sz="2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así hasta que encuentre el que queremos.</a:t>
            </a:r>
            <a:endParaRPr b="1" i="0" sz="2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4" name="Google Shape;274;p45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75" name="Google Shape;275;p4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" name="Google Shape;276;p4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4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/>
        </p:nvSpPr>
        <p:spPr>
          <a:xfrm>
            <a:off x="457350" y="1439575"/>
            <a:ext cx="716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Existen algoritmos que permiten ahorrarnos tiempo e iteraciones, pero en esencia sigue recorriendo uno a uno, la diferencia es que nosotros tardaríamos muchas horas, y el programa unos segundos. 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¡Así que vamos a aprovecharnos de esto!</a:t>
            </a:r>
            <a:r>
              <a:rPr b="0" i="0" lang="es-419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3" name="Google Shape;283;p46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284" name="Google Shape;284;p46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" name="Google Shape;285;p46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4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47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92" name="Google Shape;292;p4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3" name="Google Shape;293;p4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47"/>
          <p:cNvSpPr txBox="1"/>
          <p:nvPr/>
        </p:nvSpPr>
        <p:spPr>
          <a:xfrm>
            <a:off x="1461300" y="18421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¡Solicitud de números al usuario</a:t>
            </a: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1050500" y="2971763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b="0" i="0" lang="es-419" sz="2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notebook</a:t>
            </a: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de la sección, específicamente sobre los ejemplos previstos sobre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Bucles While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47"/>
          <p:cNvSpPr txBox="1"/>
          <p:nvPr/>
        </p:nvSpPr>
        <p:spPr>
          <a:xfrm>
            <a:off x="987300" y="40799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a 15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0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30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30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5567" r="39904" t="0"/>
          <a:stretch/>
        </p:blipFill>
        <p:spPr>
          <a:xfrm>
            <a:off x="5396250" y="76200"/>
            <a:ext cx="3704024" cy="499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48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03" name="Google Shape;303;p4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" name="Google Shape;304;p48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48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¡Solicitud de nros al usuario!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6" name="Google Shape;30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8"/>
          <p:cNvSpPr txBox="1"/>
          <p:nvPr/>
        </p:nvSpPr>
        <p:spPr>
          <a:xfrm>
            <a:off x="561407" y="2188442"/>
            <a:ext cx="4474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Calcular la suma de una cantidad de números enteros ingresados por el usuario directamente utilizando la función input ().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finalizar la ejecución del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programa,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usuario debe escribir la palabra exit(). El programa debe validar dicha acción.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Finalmente,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algoritmo debe mostrar la suma parcial y total obtenida.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Instrucciones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5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19" name="Google Shape;319;p5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0" name="Google Shape;320;p5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5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break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5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50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 hora de programar mentalmente.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51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329" name="Google Shape;329;p5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0" name="Google Shape;330;p5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p5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Sentencia break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/>
          <p:nvPr/>
        </p:nvSpPr>
        <p:spPr>
          <a:xfrm>
            <a:off x="636725" y="1820638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Observa el código y busca comprender qué sucedió en este caso: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5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1"/>
          <p:cNvSpPr txBox="1"/>
          <p:nvPr/>
        </p:nvSpPr>
        <p:spPr>
          <a:xfrm>
            <a:off x="2958125" y="2571750"/>
            <a:ext cx="38346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while True: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x -=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print(x)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if x == 0: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break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145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print("Fin del bucle")</a:t>
            </a:r>
            <a:endParaRPr i="0" sz="14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457350" y="4427875"/>
            <a:ext cx="733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Una vez que el profesor se los solicite, expliquenlo mediante el chat o activando micrófono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52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342" name="Google Shape;342;p5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52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5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419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52"/>
          <p:cNvSpPr txBox="1"/>
          <p:nvPr/>
        </p:nvSpPr>
        <p:spPr>
          <a:xfrm>
            <a:off x="473350" y="162610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pasó en este ejemplo?</a:t>
            </a:r>
            <a:br>
              <a:rPr b="0" i="0" lang="es-419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c = -3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while c &lt; </a:t>
            </a: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c += 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if c == 2: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    pass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s-419" sz="2500" u="none" cap="none" strike="noStrike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   print('c vale', c)</a:t>
            </a:r>
            <a:endParaRPr i="0" sz="2500" u="none" cap="none" strike="noStrike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5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51" name="Google Shape;351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2" name="Google Shape;352;p5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p5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Canción - Me Gusta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Trabajaremos con el </a:t>
            </a:r>
            <a:r>
              <a:rPr b="0" i="0" lang="es-419" sz="20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notebook</a:t>
            </a:r>
            <a:r>
              <a:rPr b="0" i="0" lang="es-419" sz="20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 </a:t>
            </a: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 la sección específicamente sobre los ejemplos previstos sobre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Bucles For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987300" y="407996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54"/>
          <p:cNvGrpSpPr/>
          <p:nvPr/>
        </p:nvGrpSpPr>
        <p:grpSpPr>
          <a:xfrm>
            <a:off x="501450" y="209218"/>
            <a:ext cx="431074" cy="431074"/>
            <a:chOff x="974706" y="2467173"/>
            <a:chExt cx="738900" cy="738900"/>
          </a:xfrm>
        </p:grpSpPr>
        <p:sp>
          <p:nvSpPr>
            <p:cNvPr id="361" name="Google Shape;361;p5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2" name="Google Shape;362;p5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54"/>
          <p:cNvSpPr txBox="1"/>
          <p:nvPr/>
        </p:nvSpPr>
        <p:spPr>
          <a:xfrm>
            <a:off x="387150" y="712594"/>
            <a:ext cx="826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Canción - Me gusta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4" name="Google Shape;36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/>
          <p:nvPr/>
        </p:nvSpPr>
        <p:spPr>
          <a:xfrm>
            <a:off x="495300" y="1451227"/>
            <a:ext cx="82269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Escribir la letra de la canción </a:t>
            </a:r>
            <a:r>
              <a:rPr b="0" i="1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Manu Chao, utilizando la sentencia de iteración for: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-419" sz="135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https://www.letras.com/manu-chao/7352/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Importante: </a:t>
            </a: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Deberán crear también una lista con los párrafos de la canción para poder imprimirlos correctamente por pantalla.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gustan los aviones,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viajar,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la mañana,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el viento,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soñar, me gustas tú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 gusta la mar, me gustas tú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4"/>
          <p:cNvSpPr txBox="1"/>
          <p:nvPr/>
        </p:nvSpPr>
        <p:spPr>
          <a:xfrm>
            <a:off x="974653" y="20919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>
            <a:off x="1074197" y="2491900"/>
            <a:ext cx="31572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Flujo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de control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Diagrama de Flujo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4346349" y="2491900"/>
            <a:ext cx="3930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Iteración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While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Instrucciones break - continue - pass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-419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-419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Conceptualizar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el flujo y diagrama de flujo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6" name="Google Shape;1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1"/>
          <p:cNvSpPr txBox="1"/>
          <p:nvPr/>
        </p:nvSpPr>
        <p:spPr>
          <a:xfrm>
            <a:off x="2690547" y="2054750"/>
            <a:ext cx="556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sus funcionalidades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8" name="Google Shape;1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7051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/>
          <p:nvPr/>
        </p:nvSpPr>
        <p:spPr>
          <a:xfrm>
            <a:off x="2690561" y="2607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Conceptualizar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sentencias de control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0" name="Google Shape;140;p31"/>
          <p:cNvCxnSpPr>
            <a:stCxn id="134" idx="2"/>
            <a:endCxn id="136" idx="0"/>
          </p:cNvCxnSpPr>
          <p:nvPr/>
        </p:nvCxnSpPr>
        <p:spPr>
          <a:xfrm flipH="1" rot="-5400000">
            <a:off x="2052976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31"/>
          <p:cNvCxnSpPr>
            <a:stCxn id="136" idx="2"/>
          </p:cNvCxnSpPr>
          <p:nvPr/>
        </p:nvCxnSpPr>
        <p:spPr>
          <a:xfrm flipH="1" rot="-5400000">
            <a:off x="2083276" y="2563038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2385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/>
          <p:nvPr/>
        </p:nvSpPr>
        <p:spPr>
          <a:xfrm>
            <a:off x="2690561" y="3140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de control if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4" name="Google Shape;144;p31"/>
          <p:cNvCxnSpPr/>
          <p:nvPr/>
        </p:nvCxnSpPr>
        <p:spPr>
          <a:xfrm flipH="1" rot="-5400000">
            <a:off x="2083275" y="3096437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419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-419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9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419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2690549" y="1451625"/>
            <a:ext cx="484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proceso de iteración en programación</a:t>
            </a: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 txBox="1"/>
          <p:nvPr/>
        </p:nvSpPr>
        <p:spPr>
          <a:xfrm>
            <a:off x="2690547" y="2054750"/>
            <a:ext cx="556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while de sentencias while-else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7051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 txBox="1"/>
          <p:nvPr/>
        </p:nvSpPr>
        <p:spPr>
          <a:xfrm>
            <a:off x="2690561" y="2607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instrucción break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6" name="Google Shape;156;p32"/>
          <p:cNvCxnSpPr>
            <a:stCxn id="150" idx="2"/>
            <a:endCxn id="152" idx="0"/>
          </p:cNvCxnSpPr>
          <p:nvPr/>
        </p:nvCxnSpPr>
        <p:spPr>
          <a:xfrm flipH="1" rot="-5400000">
            <a:off x="2052975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2"/>
          <p:cNvCxnSpPr>
            <a:stCxn id="152" idx="2"/>
          </p:cNvCxnSpPr>
          <p:nvPr/>
        </p:nvCxnSpPr>
        <p:spPr>
          <a:xfrm flipH="1" rot="-5400000">
            <a:off x="2083275" y="2563038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2385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/>
        </p:nvSpPr>
        <p:spPr>
          <a:xfrm>
            <a:off x="2690561" y="3140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entre instrucción continue y pass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0" name="Google Shape;160;p32"/>
          <p:cNvCxnSpPr/>
          <p:nvPr/>
        </p:nvCxnSpPr>
        <p:spPr>
          <a:xfrm flipH="1" rot="-5400000">
            <a:off x="2083275" y="3096437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1" name="Google Shape;1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771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/>
        </p:nvSpPr>
        <p:spPr>
          <a:xfrm>
            <a:off x="2690547" y="3674225"/>
            <a:ext cx="556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 </a:t>
            </a:r>
            <a:r>
              <a:rPr b="0" i="0" lang="es-419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sentencia for, range y for-else-break-continue-pass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3" name="Google Shape;163;p32"/>
          <p:cNvCxnSpPr/>
          <p:nvPr/>
        </p:nvCxnSpPr>
        <p:spPr>
          <a:xfrm flipH="1" rot="-5400000">
            <a:off x="2083275" y="3629837"/>
            <a:ext cx="3798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3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3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-419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Flujo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5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183" name="Google Shape;183;p3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" name="Google Shape;184;p3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35"/>
          <p:cNvSpPr txBox="1"/>
          <p:nvPr/>
        </p:nvSpPr>
        <p:spPr>
          <a:xfrm>
            <a:off x="457350" y="1439575"/>
            <a:ext cx="7169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Cuando se tiene varios </a:t>
            </a: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if’s </a:t>
            </a: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 ven las múltiples condiciones y si todo está bien, nos mostrará el resultado de cada </a:t>
            </a:r>
            <a:r>
              <a:rPr b="1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if</a:t>
            </a: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Sin embargo, en el caso de múltiples </a:t>
            </a:r>
            <a:r>
              <a:rPr b="1" i="0" lang="es-419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elif</a:t>
            </a:r>
            <a:r>
              <a:rPr b="0" i="0" lang="es-419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comprueba las condiciones de arriba a abajo hasta que se cumpla una de ellas, y de ser así, las demás no se comprueban.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6" name="Google Shape;186;p3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92" name="Google Shape;192;p3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" name="Google Shape;193;p3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3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Generaciones digitales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b="1" i="0" lang="es-419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minutos.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987300" y="2947538"/>
            <a:ext cx="7169400" cy="8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Escribir un programa que indique la generación correspondiente para un año de nacimiento indicado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202" name="Google Shape;202;p3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" name="Google Shape;203;p3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37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Generaciones digitales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549525" y="2710938"/>
            <a:ext cx="49872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Escribir un programa que indique la generación correspondiente para un año de nacimiento indicado.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Trabajarán con el notebook de clase </a:t>
            </a:r>
            <a:r>
              <a:rPr lang="es-419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Clase_4.ipynb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Para los años que no pertenezcan a ninguna generación, se deberá colocar: “No existe generación asociada”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